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notesMasterIdLst>
    <p:notesMasterId r:id="rId24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6" r:id="rId9"/>
    <p:sldId id="264" r:id="rId10"/>
    <p:sldId id="265" r:id="rId11"/>
    <p:sldId id="267" r:id="rId12"/>
    <p:sldId id="268" r:id="rId13"/>
    <p:sldId id="269" r:id="rId14"/>
    <p:sldId id="273" r:id="rId15"/>
    <p:sldId id="271" r:id="rId16"/>
    <p:sldId id="272" r:id="rId17"/>
    <p:sldId id="274" r:id="rId18"/>
    <p:sldId id="275" r:id="rId19"/>
    <p:sldId id="276" r:id="rId20"/>
    <p:sldId id="277" r:id="rId21"/>
    <p:sldId id="270" r:id="rId22"/>
    <p:sldId id="26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0"/>
  </p:normalViewPr>
  <p:slideViewPr>
    <p:cSldViewPr snapToGrid="0" snapToObjects="1">
      <p:cViewPr>
        <p:scale>
          <a:sx n="88" d="100"/>
          <a:sy n="88" d="100"/>
        </p:scale>
        <p:origin x="28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F936F-610B-AD4F-B498-3FF20278400C}" type="datetimeFigureOut">
              <a:rPr lang="en-US" smtClean="0"/>
              <a:t>10/9/22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2FBD0-2FBE-CA40-9536-0D97E2647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10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SOURCES: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2FBD0-2FBE-CA40-9536-0D97E2647F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6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Sunday, October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088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Sunday, October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372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Sunday, October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12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Sunday, October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840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Sunday, October 9,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71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Sunday, October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0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Sunday, October 9,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739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Sunday, October 9,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91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Sunday, October 9,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37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Sunday, October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4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Sunday, October 9,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53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Sunday, October 9,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93034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l.com/investing/2020/01/12/why-apple-stock-soared-862-in-2019.aspx" TargetMode="External"/><Relationship Id="rId7" Type="http://schemas.openxmlformats.org/officeDocument/2006/relationships/hyperlink" Target="https://www.youtube.com/watch?v=dBNy_A6Zpcc&amp;t=1955s" TargetMode="External"/><Relationship Id="rId2" Type="http://schemas.openxmlformats.org/officeDocument/2006/relationships/hyperlink" Target="https://www.tableau.com/learn/articles/time-series-analysi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vestopedia.com/terms/h/histogram.asp" TargetMode="External"/><Relationship Id="rId5" Type="http://schemas.openxmlformats.org/officeDocument/2006/relationships/hyperlink" Target="https://searchengineland.com/5-takeaways-for-marketers-from-googles-q4-2019-earnings-328655" TargetMode="External"/><Relationship Id="rId4" Type="http://schemas.openxmlformats.org/officeDocument/2006/relationships/hyperlink" Target="https://s21.q4cdn.com/399680738/files/doc_financials/2019/q4/Q4-2019-Earnings-Presentation-_final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ED9D89B5-CCAB-4617-B70E-501DBE3C8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21B51-2D5D-058B-7CB2-FFA3CDAFC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7275" y="4583953"/>
            <a:ext cx="4685857" cy="1465973"/>
          </a:xfrm>
        </p:spPr>
        <p:txBody>
          <a:bodyPr vert="horz" lIns="0" tIns="0" rIns="0" bIns="0" rtlCol="0" anchor="t">
            <a:noAutofit/>
          </a:bodyPr>
          <a:lstStyle/>
          <a:p>
            <a:pPr algn="l"/>
            <a:r>
              <a:rPr lang="en-US" sz="3600" spc="700" dirty="0"/>
              <a:t>FINAL </a:t>
            </a:r>
            <a:r>
              <a:rPr lang="en-US" sz="3200" spc="700" dirty="0"/>
              <a:t>PROJECT</a:t>
            </a:r>
            <a:r>
              <a:rPr lang="en-US" sz="3600" spc="700" dirty="0"/>
              <a:t> WITH 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F7641-8A2A-755C-5BAE-830E5F00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18" b="4906"/>
          <a:stretch/>
        </p:blipFill>
        <p:spPr>
          <a:xfrm>
            <a:off x="20" y="338767"/>
            <a:ext cx="12191980" cy="424475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5A5A991-8916-425E-51BB-5BB230A16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83953"/>
            <a:ext cx="5638800" cy="1911850"/>
          </a:xfrm>
        </p:spPr>
        <p:txBody>
          <a:bodyPr vert="horz" lIns="0" tIns="0" rIns="0" bIns="0" rtlCol="0">
            <a:normAutofit/>
          </a:bodyPr>
          <a:lstStyle/>
          <a:p>
            <a:pPr algn="r">
              <a:lnSpc>
                <a:spcPct val="120000"/>
              </a:lnSpc>
            </a:pPr>
            <a:r>
              <a:rPr lang="en-US" b="1" dirty="0"/>
              <a:t>Time series ANALYSIS AND REGRESSION</a:t>
            </a:r>
          </a:p>
          <a:p>
            <a:pPr algn="r">
              <a:lnSpc>
                <a:spcPct val="120000"/>
              </a:lnSpc>
            </a:pPr>
            <a:r>
              <a:rPr lang="en-US" dirty="0"/>
              <a:t>By: Camila </a:t>
            </a:r>
            <a:r>
              <a:rPr lang="en-US" dirty="0" err="1"/>
              <a:t>asprilla</a:t>
            </a:r>
            <a:endParaRPr lang="en-US" dirty="0"/>
          </a:p>
          <a:p>
            <a:pPr algn="r">
              <a:lnSpc>
                <a:spcPct val="120000"/>
              </a:lnSpc>
            </a:pPr>
            <a:r>
              <a:rPr lang="en-US" dirty="0"/>
              <a:t>Prof. Parenteau</a:t>
            </a:r>
          </a:p>
          <a:p>
            <a:pPr algn="r">
              <a:lnSpc>
                <a:spcPct val="120000"/>
              </a:lnSpc>
            </a:pPr>
            <a:r>
              <a:rPr lang="en-US" dirty="0" err="1"/>
              <a:t>sT.</a:t>
            </a:r>
            <a:r>
              <a:rPr lang="en-US" dirty="0"/>
              <a:t> THOMAS UNIVERSITY</a:t>
            </a:r>
          </a:p>
          <a:p>
            <a:pPr algn="l">
              <a:lnSpc>
                <a:spcPct val="120000"/>
              </a:lnSpc>
            </a:pP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45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2D03647-3101-5800-0B43-30370C33E2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7094" y="0"/>
            <a:ext cx="9657812" cy="6404111"/>
          </a:xfrm>
        </p:spPr>
      </p:pic>
    </p:spTree>
    <p:extLst>
      <p:ext uri="{BB962C8B-B14F-4D97-AF65-F5344CB8AC3E}">
        <p14:creationId xmlns:p14="http://schemas.microsoft.com/office/powerpoint/2010/main" val="2758594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D79486E6-3C64-C6EC-73D9-D69BD9E62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20" y="235742"/>
            <a:ext cx="7745550" cy="6093805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C330CBAA-A5F3-6396-EFD7-0C7CEEE4DB9E}"/>
              </a:ext>
            </a:extLst>
          </p:cNvPr>
          <p:cNvSpPr/>
          <p:nvPr/>
        </p:nvSpPr>
        <p:spPr>
          <a:xfrm>
            <a:off x="6576518" y="871537"/>
            <a:ext cx="501175" cy="2829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38578DA8-EAAA-3BB1-63E8-C8897FCBBB8D}"/>
              </a:ext>
            </a:extLst>
          </p:cNvPr>
          <p:cNvSpPr/>
          <p:nvPr/>
        </p:nvSpPr>
        <p:spPr>
          <a:xfrm rot="10800000">
            <a:off x="53520" y="871537"/>
            <a:ext cx="671512" cy="25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993CE214-A9CE-63C8-7960-D7E6A255BE2D}"/>
              </a:ext>
            </a:extLst>
          </p:cNvPr>
          <p:cNvSpPr/>
          <p:nvPr/>
        </p:nvSpPr>
        <p:spPr>
          <a:xfrm>
            <a:off x="3032761" y="440055"/>
            <a:ext cx="160019" cy="487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0DC6753-240E-A582-8A9C-029F3EFE6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549" y="2871786"/>
            <a:ext cx="4342983" cy="3371851"/>
          </a:xfrm>
          <a:prstGeom prst="rect">
            <a:avLst/>
          </a:prstGeom>
        </p:spPr>
      </p:pic>
      <p:sp>
        <p:nvSpPr>
          <p:cNvPr id="11" name="Left Arrow 10">
            <a:extLst>
              <a:ext uri="{FF2B5EF4-FFF2-40B4-BE49-F238E27FC236}">
                <a16:creationId xmlns:a16="http://schemas.microsoft.com/office/drawing/2014/main" id="{84B92F2C-A601-8C48-2818-870C1264E003}"/>
              </a:ext>
            </a:extLst>
          </p:cNvPr>
          <p:cNvSpPr/>
          <p:nvPr/>
        </p:nvSpPr>
        <p:spPr>
          <a:xfrm rot="10800000">
            <a:off x="266700" y="3025469"/>
            <a:ext cx="458332" cy="25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12F3CE1A-0B28-E2FB-5F26-2764DC66089E}"/>
              </a:ext>
            </a:extLst>
          </p:cNvPr>
          <p:cNvSpPr txBox="1">
            <a:spLocks/>
          </p:cNvSpPr>
          <p:nvPr/>
        </p:nvSpPr>
        <p:spPr>
          <a:xfrm>
            <a:off x="8472394" y="614363"/>
            <a:ext cx="2942813" cy="34281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2019 Best year in financial terms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67504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90F5030-7D14-CB2F-71DC-4F1BB7438D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03" y="0"/>
            <a:ext cx="8227024" cy="5723906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5201E3A-8BD4-9DF8-D415-663CE7BEF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1640" y="2861953"/>
            <a:ext cx="3990360" cy="3455719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FFF6B3B7-102D-75E8-786A-B0C9244BEC31}"/>
              </a:ext>
            </a:extLst>
          </p:cNvPr>
          <p:cNvSpPr txBox="1">
            <a:spLocks/>
          </p:cNvSpPr>
          <p:nvPr/>
        </p:nvSpPr>
        <p:spPr>
          <a:xfrm>
            <a:off x="8472394" y="614363"/>
            <a:ext cx="2942813" cy="34281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2019 Best year in financial terms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CE2CF181-397D-32A3-10B4-0517B0C738CD}"/>
              </a:ext>
            </a:extLst>
          </p:cNvPr>
          <p:cNvSpPr/>
          <p:nvPr/>
        </p:nvSpPr>
        <p:spPr>
          <a:xfrm rot="10800000">
            <a:off x="53520" y="871537"/>
            <a:ext cx="671512" cy="25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025F9C85-D53C-5893-52B7-6A53E75CC816}"/>
              </a:ext>
            </a:extLst>
          </p:cNvPr>
          <p:cNvSpPr/>
          <p:nvPr/>
        </p:nvSpPr>
        <p:spPr>
          <a:xfrm>
            <a:off x="7026461" y="943943"/>
            <a:ext cx="501175" cy="2829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197C15F-CB06-C295-6668-381769B5A184}"/>
              </a:ext>
            </a:extLst>
          </p:cNvPr>
          <p:cNvSpPr/>
          <p:nvPr/>
        </p:nvSpPr>
        <p:spPr>
          <a:xfrm>
            <a:off x="3303484" y="1128712"/>
            <a:ext cx="160019" cy="4876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51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4B159AC-0D22-5AB6-C29E-9C6600CAF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398248" cy="6377049"/>
          </a:xfr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E3068325-D0ED-4A3F-0210-05B89C3E9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070" y="2256312"/>
            <a:ext cx="4887930" cy="4120737"/>
          </a:xfrm>
          <a:prstGeom prst="rect">
            <a:avLst/>
          </a:prstGeom>
        </p:spPr>
      </p:pic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24491539-41F6-D614-3EBB-9EC0082A423D}"/>
              </a:ext>
            </a:extLst>
          </p:cNvPr>
          <p:cNvSpPr txBox="1">
            <a:spLocks/>
          </p:cNvSpPr>
          <p:nvPr/>
        </p:nvSpPr>
        <p:spPr>
          <a:xfrm>
            <a:off x="8472394" y="614363"/>
            <a:ext cx="2942813" cy="34281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/>
              <a:t>2019 Best year in financial terms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E0020922-BD9E-5DC5-E1A6-A67DAF5AD56F}"/>
              </a:ext>
            </a:extLst>
          </p:cNvPr>
          <p:cNvSpPr/>
          <p:nvPr/>
        </p:nvSpPr>
        <p:spPr>
          <a:xfrm rot="10800000">
            <a:off x="0" y="1495651"/>
            <a:ext cx="671512" cy="2571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675183CD-32EF-101B-A6C6-1D33B81458F8}"/>
              </a:ext>
            </a:extLst>
          </p:cNvPr>
          <p:cNvSpPr/>
          <p:nvPr/>
        </p:nvSpPr>
        <p:spPr>
          <a:xfrm>
            <a:off x="6286233" y="1482754"/>
            <a:ext cx="501175" cy="2829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5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CDF195A-5D71-E75C-E46F-1DA48D527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239" y="352379"/>
            <a:ext cx="8660447" cy="6027372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A6C34-0510-8DE3-3D25-15F461EE3F61}"/>
              </a:ext>
            </a:extLst>
          </p:cNvPr>
          <p:cNvSpPr txBox="1"/>
          <p:nvPr/>
        </p:nvSpPr>
        <p:spPr>
          <a:xfrm>
            <a:off x="9123001" y="2228671"/>
            <a:ext cx="2904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11111"/>
                </a:solidFill>
                <a:effectLst/>
                <a:latin typeface="SourceSansPro"/>
              </a:rPr>
              <a:t>“A histogram is a graphical representation of data points organized into user-specified ranges”</a:t>
            </a:r>
            <a:endParaRPr lang="en-US" dirty="0"/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642B53AD-0088-D916-94E0-6DC4FAAABCD5}"/>
              </a:ext>
            </a:extLst>
          </p:cNvPr>
          <p:cNvSpPr/>
          <p:nvPr/>
        </p:nvSpPr>
        <p:spPr>
          <a:xfrm>
            <a:off x="1640113" y="1074058"/>
            <a:ext cx="1335315" cy="415108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505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5673E15-6B28-40A6-1C9B-5B1804A27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44" y="322932"/>
            <a:ext cx="8592456" cy="59860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25BED1-9895-E659-FE1B-392E69BB3851}"/>
              </a:ext>
            </a:extLst>
          </p:cNvPr>
          <p:cNvSpPr txBox="1"/>
          <p:nvPr/>
        </p:nvSpPr>
        <p:spPr>
          <a:xfrm>
            <a:off x="9123001" y="2228671"/>
            <a:ext cx="2904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11111"/>
                </a:solidFill>
                <a:effectLst/>
                <a:latin typeface="SourceSansPro"/>
              </a:rPr>
              <a:t>“A histogram is a graphical representation of data points organized into user-specified ranges”</a:t>
            </a:r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4591F556-313C-57F6-B63A-B97C0D6D67FC}"/>
              </a:ext>
            </a:extLst>
          </p:cNvPr>
          <p:cNvSpPr/>
          <p:nvPr/>
        </p:nvSpPr>
        <p:spPr>
          <a:xfrm>
            <a:off x="1901371" y="1074058"/>
            <a:ext cx="1712686" cy="418011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241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B75C95C-C5CF-8B79-FA5D-B82199D45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96636"/>
            <a:ext cx="8882743" cy="60709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2B568E-4CB1-AE2A-A815-B2EE4706E56F}"/>
              </a:ext>
            </a:extLst>
          </p:cNvPr>
          <p:cNvSpPr txBox="1"/>
          <p:nvPr/>
        </p:nvSpPr>
        <p:spPr>
          <a:xfrm>
            <a:off x="9123001" y="2228671"/>
            <a:ext cx="2904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111111"/>
                </a:solidFill>
                <a:effectLst/>
                <a:latin typeface="SourceSansPro"/>
              </a:rPr>
              <a:t>“A histogram is a graphical representation of data points organized into user-specified ranges”</a:t>
            </a:r>
            <a:endParaRPr lang="en-US" dirty="0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B053D482-234F-574B-53EF-6738322491CD}"/>
              </a:ext>
            </a:extLst>
          </p:cNvPr>
          <p:cNvSpPr/>
          <p:nvPr/>
        </p:nvSpPr>
        <p:spPr>
          <a:xfrm>
            <a:off x="2017485" y="1088572"/>
            <a:ext cx="1712686" cy="418011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503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6E876-F7D0-FBF3-C2B0-FD38291F5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103" y="2317278"/>
            <a:ext cx="10241280" cy="1234440"/>
          </a:xfrm>
        </p:spPr>
        <p:txBody>
          <a:bodyPr>
            <a:normAutofit/>
          </a:bodyPr>
          <a:lstStyle/>
          <a:p>
            <a:r>
              <a:rPr lang="en-US" sz="5400" dirty="0"/>
              <a:t>Regression analysis </a:t>
            </a:r>
          </a:p>
        </p:txBody>
      </p:sp>
    </p:spTree>
    <p:extLst>
      <p:ext uri="{BB962C8B-B14F-4D97-AF65-F5344CB8AC3E}">
        <p14:creationId xmlns:p14="http://schemas.microsoft.com/office/powerpoint/2010/main" val="3801091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6D0618C-88DA-3710-A95D-3431BD89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421709" cy="62266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F740C3-F463-C011-1A25-85ACA9EBD722}"/>
              </a:ext>
            </a:extLst>
          </p:cNvPr>
          <p:cNvSpPr txBox="1"/>
          <p:nvPr/>
        </p:nvSpPr>
        <p:spPr>
          <a:xfrm>
            <a:off x="1633825" y="3095171"/>
            <a:ext cx="307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price variability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2E5CAA3-7EAF-59F4-4837-4259E5111E70}"/>
              </a:ext>
            </a:extLst>
          </p:cNvPr>
          <p:cNvCxnSpPr>
            <a:cxnSpLocks/>
          </p:cNvCxnSpPr>
          <p:nvPr/>
        </p:nvCxnSpPr>
        <p:spPr>
          <a:xfrm>
            <a:off x="4920342" y="754743"/>
            <a:ext cx="0" cy="4934857"/>
          </a:xfrm>
          <a:prstGeom prst="line">
            <a:avLst/>
          </a:prstGeom>
          <a:effectLst>
            <a:outerShdw blurRad="50800" dist="50800" dir="5400000" algn="ctr" rotWithShape="0">
              <a:srgbClr val="FF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90A84FB-153B-4856-DFF4-36FF76E43ECC}"/>
              </a:ext>
            </a:extLst>
          </p:cNvPr>
          <p:cNvSpPr txBox="1"/>
          <p:nvPr/>
        </p:nvSpPr>
        <p:spPr>
          <a:xfrm>
            <a:off x="5632511" y="4582885"/>
            <a:ext cx="307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price variation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C8A89D8A-8CAC-DEDB-0E0E-6799EB0B9574}"/>
              </a:ext>
            </a:extLst>
          </p:cNvPr>
          <p:cNvSpPr/>
          <p:nvPr/>
        </p:nvSpPr>
        <p:spPr>
          <a:xfrm>
            <a:off x="6604000" y="3672114"/>
            <a:ext cx="1248229" cy="1886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>
            <a:extLst>
              <a:ext uri="{FF2B5EF4-FFF2-40B4-BE49-F238E27FC236}">
                <a16:creationId xmlns:a16="http://schemas.microsoft.com/office/drawing/2014/main" id="{936E04E5-249A-A188-1357-867DE3A81C2A}"/>
              </a:ext>
            </a:extLst>
          </p:cNvPr>
          <p:cNvSpPr/>
          <p:nvPr/>
        </p:nvSpPr>
        <p:spPr>
          <a:xfrm rot="10800000">
            <a:off x="3584059" y="2503714"/>
            <a:ext cx="1248229" cy="1886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2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CD36703B-E73D-C05F-A717-563FE9981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432955" cy="6360579"/>
          </a:xfr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BBA0F6-F413-E27E-428A-B2EBBC77D1A3}"/>
              </a:ext>
            </a:extLst>
          </p:cNvPr>
          <p:cNvCxnSpPr>
            <a:cxnSpLocks/>
          </p:cNvCxnSpPr>
          <p:nvPr/>
        </p:nvCxnSpPr>
        <p:spPr>
          <a:xfrm>
            <a:off x="4920342" y="754743"/>
            <a:ext cx="0" cy="4934857"/>
          </a:xfrm>
          <a:prstGeom prst="line">
            <a:avLst/>
          </a:prstGeom>
          <a:effectLst>
            <a:outerShdw blurRad="50800" dist="50800" dir="5400000" algn="ctr" rotWithShape="0">
              <a:srgbClr val="FF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AC61628-96A7-D651-50A0-FC4E55ED7282}"/>
              </a:ext>
            </a:extLst>
          </p:cNvPr>
          <p:cNvSpPr txBox="1"/>
          <p:nvPr/>
        </p:nvSpPr>
        <p:spPr>
          <a:xfrm>
            <a:off x="1633825" y="3095171"/>
            <a:ext cx="307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price variability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5A3EB-980F-4CD9-1456-8D14AD7F2021}"/>
              </a:ext>
            </a:extLst>
          </p:cNvPr>
          <p:cNvSpPr txBox="1"/>
          <p:nvPr/>
        </p:nvSpPr>
        <p:spPr>
          <a:xfrm>
            <a:off x="5638134" y="4829628"/>
            <a:ext cx="307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price variation</a:t>
            </a:r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AAA40145-D2EA-567C-4B33-623A7BC36E20}"/>
              </a:ext>
            </a:extLst>
          </p:cNvPr>
          <p:cNvSpPr/>
          <p:nvPr/>
        </p:nvSpPr>
        <p:spPr>
          <a:xfrm rot="10800000">
            <a:off x="5014019" y="1470354"/>
            <a:ext cx="1248229" cy="1886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AA356AE-B305-AC5B-C402-9CBD6DC699BE}"/>
              </a:ext>
            </a:extLst>
          </p:cNvPr>
          <p:cNvSpPr/>
          <p:nvPr/>
        </p:nvSpPr>
        <p:spPr>
          <a:xfrm>
            <a:off x="6604000" y="3672114"/>
            <a:ext cx="1248229" cy="1886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28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1F569-D33F-41F2-BE52-6AEBB66CC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69164"/>
            <a:ext cx="10241280" cy="1234440"/>
          </a:xfrm>
        </p:spPr>
        <p:txBody>
          <a:bodyPr/>
          <a:lstStyle/>
          <a:p>
            <a:r>
              <a:rPr lang="en-US" dirty="0"/>
              <a:t>TIME SERIES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B4556-8362-1784-DC76-E70359E03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449324"/>
            <a:ext cx="10241280" cy="3959352"/>
          </a:xfrm>
        </p:spPr>
        <p:txBody>
          <a:bodyPr/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Merriweather" panose="020F0502020204030204" pitchFamily="34" charset="0"/>
              </a:rPr>
              <a:t>“Time series analysis is a specific way of analyzing a sequence of data points collected over an interval of time. ” </a:t>
            </a:r>
          </a:p>
          <a:p>
            <a:r>
              <a:rPr lang="en-US" dirty="0">
                <a:solidFill>
                  <a:srgbClr val="333333"/>
                </a:solidFill>
                <a:latin typeface="Merriweather" panose="020F0502020204030204" pitchFamily="34" charset="0"/>
              </a:rPr>
              <a:t>In this case, </a:t>
            </a:r>
            <a:r>
              <a:rPr lang="en-US" b="1" dirty="0">
                <a:solidFill>
                  <a:srgbClr val="333333"/>
                </a:solidFill>
                <a:latin typeface="Merriweather" panose="020F0502020204030204" pitchFamily="34" charset="0"/>
              </a:rPr>
              <a:t>Daily</a:t>
            </a:r>
            <a:r>
              <a:rPr lang="en-US" dirty="0">
                <a:solidFill>
                  <a:srgbClr val="333333"/>
                </a:solidFill>
                <a:latin typeface="Merriweather" panose="020F0502020204030204" pitchFamily="34" charset="0"/>
              </a:rPr>
              <a:t> </a:t>
            </a:r>
            <a:r>
              <a:rPr lang="en-US" b="1" dirty="0">
                <a:solidFill>
                  <a:srgbClr val="333333"/>
                </a:solidFill>
                <a:latin typeface="Merriweather" panose="020F0502020204030204" pitchFamily="34" charset="0"/>
              </a:rPr>
              <a:t>Closing Price </a:t>
            </a:r>
            <a:r>
              <a:rPr lang="en-US" dirty="0">
                <a:solidFill>
                  <a:srgbClr val="333333"/>
                </a:solidFill>
                <a:latin typeface="Merriweather" panose="020F0502020204030204" pitchFamily="34" charset="0"/>
              </a:rPr>
              <a:t>of the three stocks from September 7, 2017 – September 6, 2022.</a:t>
            </a:r>
            <a:endParaRPr lang="en-US" b="1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C6D6D41-7491-595D-196F-ACB8E98D3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3429000"/>
            <a:ext cx="7315200" cy="27432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706E0BD2-4D02-D158-1D16-125F53DFF6EC}"/>
              </a:ext>
            </a:extLst>
          </p:cNvPr>
          <p:cNvSpPr/>
          <p:nvPr/>
        </p:nvSpPr>
        <p:spPr>
          <a:xfrm>
            <a:off x="6643688" y="3307556"/>
            <a:ext cx="914400" cy="2986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2047668-3508-660E-8498-E8B65E7A90BE}"/>
              </a:ext>
            </a:extLst>
          </p:cNvPr>
          <p:cNvSpPr/>
          <p:nvPr/>
        </p:nvSpPr>
        <p:spPr>
          <a:xfrm>
            <a:off x="3555206" y="3307556"/>
            <a:ext cx="914400" cy="2986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8608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F7D8F3D2-424D-4BAD-4612-6193D812D6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564029" cy="6299200"/>
          </a:xfr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30692578-0B9D-7D4C-2525-94FE8B383DD1}"/>
              </a:ext>
            </a:extLst>
          </p:cNvPr>
          <p:cNvSpPr/>
          <p:nvPr/>
        </p:nvSpPr>
        <p:spPr>
          <a:xfrm rot="10800000">
            <a:off x="6502401" y="4267199"/>
            <a:ext cx="1248229" cy="18868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1BFBE5F-2DBF-4661-853C-C20F1C38F7F1}"/>
              </a:ext>
            </a:extLst>
          </p:cNvPr>
          <p:cNvCxnSpPr>
            <a:cxnSpLocks/>
          </p:cNvCxnSpPr>
          <p:nvPr/>
        </p:nvCxnSpPr>
        <p:spPr>
          <a:xfrm>
            <a:off x="5065485" y="769257"/>
            <a:ext cx="0" cy="4934857"/>
          </a:xfrm>
          <a:prstGeom prst="line">
            <a:avLst/>
          </a:prstGeom>
          <a:effectLst>
            <a:outerShdw blurRad="50800" dist="50800" dir="5400000" algn="ctr" rotWithShape="0">
              <a:srgbClr val="FF000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383184D-76F5-5FCF-7FA3-4A64024ADC79}"/>
              </a:ext>
            </a:extLst>
          </p:cNvPr>
          <p:cNvSpPr txBox="1"/>
          <p:nvPr/>
        </p:nvSpPr>
        <p:spPr>
          <a:xfrm>
            <a:off x="1633825" y="3095171"/>
            <a:ext cx="307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Less price variability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199146-E831-1E1B-75BC-90106624E06A}"/>
              </a:ext>
            </a:extLst>
          </p:cNvPr>
          <p:cNvSpPr txBox="1"/>
          <p:nvPr/>
        </p:nvSpPr>
        <p:spPr>
          <a:xfrm>
            <a:off x="5776243" y="5334782"/>
            <a:ext cx="307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price variation</a:t>
            </a:r>
          </a:p>
        </p:txBody>
      </p:sp>
    </p:spTree>
    <p:extLst>
      <p:ext uri="{BB962C8B-B14F-4D97-AF65-F5344CB8AC3E}">
        <p14:creationId xmlns:p14="http://schemas.microsoft.com/office/powerpoint/2010/main" val="425282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F2C5F-9D79-F018-28D7-DEDB8ACD9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7845" y="232229"/>
            <a:ext cx="3091607" cy="835015"/>
          </a:xfrm>
        </p:spPr>
        <p:txBody>
          <a:bodyPr anchor="b">
            <a:normAutofit/>
          </a:bodyPr>
          <a:lstStyle/>
          <a:p>
            <a:r>
              <a:rPr lang="en-US" sz="2000" dirty="0"/>
              <a:t>Conclusions</a:t>
            </a:r>
          </a:p>
        </p:txBody>
      </p:sp>
      <p:pic>
        <p:nvPicPr>
          <p:cNvPr id="5" name="Picture 4" descr="Colourful charts and graphs">
            <a:extLst>
              <a:ext uri="{FF2B5EF4-FFF2-40B4-BE49-F238E27FC236}">
                <a16:creationId xmlns:a16="http://schemas.microsoft.com/office/drawing/2014/main" id="{5DD39109-17E5-7A61-7429-DA23B6A5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86" r="5684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3084E-B906-7C7A-7F2F-9C9C93563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7845" y="1299472"/>
            <a:ext cx="3221298" cy="4782013"/>
          </a:xfrm>
        </p:spPr>
        <p:txBody>
          <a:bodyPr>
            <a:normAutofit lnSpcReduction="10000"/>
          </a:bodyPr>
          <a:lstStyle/>
          <a:p>
            <a:r>
              <a:rPr lang="en-US" sz="1400" dirty="0"/>
              <a:t>2019 was the best year in financial terms for the tech industry based on the three stock analyses performed</a:t>
            </a:r>
          </a:p>
          <a:p>
            <a:r>
              <a:rPr lang="en-US" sz="1400" dirty="0"/>
              <a:t>The lowest prices were recorded during the pandemic for all three companies</a:t>
            </a:r>
          </a:p>
          <a:p>
            <a:r>
              <a:rPr lang="en-US" sz="1400" dirty="0"/>
              <a:t>Even thought these 3 companies have different sources of revenue and sell different products and services, they were all significantly affected by the pandemic</a:t>
            </a:r>
          </a:p>
          <a:p>
            <a:r>
              <a:rPr lang="en-US" sz="1400" dirty="0"/>
              <a:t>All three companies are still recovering from the pandemic even with the current slow economic growth</a:t>
            </a:r>
          </a:p>
          <a:p>
            <a:r>
              <a:rPr lang="en-US" sz="1400" dirty="0"/>
              <a:t>Facebook has the slowest growth even thought it had the most valuable stock price, this may also be attributed to the scandal that led to the re-branding of the company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91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742C-A595-79DF-D75F-5CEFA197B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10241280" cy="1234440"/>
          </a:xfrm>
        </p:spPr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840AE-377F-F676-A1E2-526301321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34440"/>
            <a:ext cx="10241280" cy="3959352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https://www.tableau.com/learn/articles/time-series-analysis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https://www.fool.com/investing/2020/01/12/why-apple-stock-soared-862-in-2019.aspx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https://s21.q4cdn.com/399680738/files/doc_financials/2019/q4/Q4-2019-Earnings-Presentation-_final.pdf</a:t>
            </a:r>
            <a:r>
              <a:rPr lang="en-US" dirty="0"/>
              <a:t> </a:t>
            </a:r>
          </a:p>
          <a:p>
            <a:r>
              <a:rPr lang="en-US" dirty="0">
                <a:hlinkClick r:id="rId5"/>
              </a:rPr>
              <a:t>https://searchengineland.com/5-takeaways-for-marketers-from-googles-q4-2019-earnings-328655</a:t>
            </a:r>
            <a:endParaRPr lang="en-US" dirty="0"/>
          </a:p>
          <a:p>
            <a:r>
              <a:rPr lang="en-US" dirty="0">
                <a:hlinkClick r:id="rId6"/>
              </a:rPr>
              <a:t>https://www.investopedia.com/terms/h/histogram.asp</a:t>
            </a:r>
            <a:r>
              <a:rPr lang="en-US" dirty="0"/>
              <a:t> </a:t>
            </a:r>
          </a:p>
          <a:p>
            <a:r>
              <a:rPr lang="en-US" dirty="0">
                <a:hlinkClick r:id="rId7"/>
              </a:rPr>
              <a:t>https://www.youtube.com/watch?v=dBNy_A6Zpcc&amp;t=1955s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755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1E535-9A1B-AD97-5511-D4ED0EE21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296883"/>
            <a:ext cx="10241280" cy="73627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COMPANIES</a:t>
            </a:r>
          </a:p>
        </p:txBody>
      </p:sp>
      <p:pic>
        <p:nvPicPr>
          <p:cNvPr id="1026" name="Picture 2" descr="Apple · GitHub">
            <a:extLst>
              <a:ext uri="{FF2B5EF4-FFF2-40B4-BE49-F238E27FC236}">
                <a16:creationId xmlns:a16="http://schemas.microsoft.com/office/drawing/2014/main" id="{0FCB9318-813B-277D-D8CA-21C1F39CB6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0" y="2293420"/>
            <a:ext cx="2512345" cy="251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acebook rebrands to Meta and adopts infinity loop logo">
            <a:extLst>
              <a:ext uri="{FF2B5EF4-FFF2-40B4-BE49-F238E27FC236}">
                <a16:creationId xmlns:a16="http://schemas.microsoft.com/office/drawing/2014/main" id="{9603A754-E804-4888-6524-EC351F878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372" y="2293420"/>
            <a:ext cx="3757612" cy="16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 into Facebook | Facebook">
            <a:extLst>
              <a:ext uri="{FF2B5EF4-FFF2-40B4-BE49-F238E27FC236}">
                <a16:creationId xmlns:a16="http://schemas.microsoft.com/office/drawing/2014/main" id="{033986A5-D79A-CE00-33EC-F0D002B2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878" y="3912912"/>
            <a:ext cx="4800600" cy="168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- Wikipedia">
            <a:extLst>
              <a:ext uri="{FF2B5EF4-FFF2-40B4-BE49-F238E27FC236}">
                <a16:creationId xmlns:a16="http://schemas.microsoft.com/office/drawing/2014/main" id="{EAA85077-C677-570E-9320-07F943CC3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920" y="3414350"/>
            <a:ext cx="2960687" cy="99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88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11D6A2A3-F101-46F7-8B6F-1C699CAF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5ED79-B277-A126-0EA9-CA3ADFC20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42297"/>
            <a:ext cx="9929813" cy="472099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dirty="0"/>
              <a:t>REVENUES AND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C9D2-26F6-9AD1-2EE2-7D0642D9A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410" y="1613999"/>
            <a:ext cx="2403807" cy="472100"/>
          </a:xfrm>
        </p:spPr>
        <p:txBody>
          <a:bodyPr anchor="t">
            <a:normAutofit fontScale="77500" lnSpcReduction="20000"/>
          </a:bodyPr>
          <a:lstStyle/>
          <a:p>
            <a:pPr marL="0" indent="0" algn="ctr">
              <a:buNone/>
            </a:pPr>
            <a:r>
              <a:rPr lang="en-US" sz="3600" dirty="0"/>
              <a:t>APPLE (AAPL)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2054" name="Picture 6" descr="Don't buy these Apple products | Macworld">
            <a:extLst>
              <a:ext uri="{FF2B5EF4-FFF2-40B4-BE49-F238E27FC236}">
                <a16:creationId xmlns:a16="http://schemas.microsoft.com/office/drawing/2014/main" id="{2F72C7E7-2FB4-648F-E5CC-CA5429FC3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34" y="2218934"/>
            <a:ext cx="3607429" cy="202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29E760E-527D-4053-A309-F2BDE1250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4153D448-4ED1-429A-A28C-8316DE7CA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2C7A0FD-CF18-54A4-34B0-63CBD11495A2}"/>
              </a:ext>
            </a:extLst>
          </p:cNvPr>
          <p:cNvSpPr txBox="1">
            <a:spLocks/>
          </p:cNvSpPr>
          <p:nvPr/>
        </p:nvSpPr>
        <p:spPr>
          <a:xfrm>
            <a:off x="5008162" y="3308402"/>
            <a:ext cx="2403807" cy="472100"/>
          </a:xfrm>
          <a:prstGeom prst="rect">
            <a:avLst/>
          </a:prstGeom>
        </p:spPr>
        <p:txBody>
          <a:bodyPr vert="horz" lIns="0" tIns="0" rIns="0" bIns="0" rtlCol="0" anchor="t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META/FB (META)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257241D-D8FF-297C-B3E8-FEDB48E5F7BC}"/>
              </a:ext>
            </a:extLst>
          </p:cNvPr>
          <p:cNvSpPr txBox="1">
            <a:spLocks/>
          </p:cNvSpPr>
          <p:nvPr/>
        </p:nvSpPr>
        <p:spPr>
          <a:xfrm>
            <a:off x="8829673" y="1613999"/>
            <a:ext cx="2403807" cy="472100"/>
          </a:xfrm>
          <a:prstGeom prst="rect">
            <a:avLst/>
          </a:prstGeom>
        </p:spPr>
        <p:txBody>
          <a:bodyPr vert="horz" lIns="0" tIns="0" rIns="0" bIns="0" rtlCol="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GOOGLE (GOOG)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sp>
        <p:nvSpPr>
          <p:cNvPr id="8" name="AutoShape 8" descr="Is Instagram Advertising The Right Social Media Platform For Your Brand?">
            <a:extLst>
              <a:ext uri="{FF2B5EF4-FFF2-40B4-BE49-F238E27FC236}">
                <a16:creationId xmlns:a16="http://schemas.microsoft.com/office/drawing/2014/main" id="{22394B36-BF5C-9AD0-74B0-393870740C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8518" y="-848433"/>
            <a:ext cx="44577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8" name="Picture 10" descr="How to Use Instagram Stories Ads to Attract New Customers - Sellbrite">
            <a:extLst>
              <a:ext uri="{FF2B5EF4-FFF2-40B4-BE49-F238E27FC236}">
                <a16:creationId xmlns:a16="http://schemas.microsoft.com/office/drawing/2014/main" id="{F9DD6597-471F-8FEE-9C8D-72135B5FD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278" y="3863165"/>
            <a:ext cx="3931090" cy="246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 Beginner's Guide to Using Google Ads (Previously Google Adwords)">
            <a:extLst>
              <a:ext uri="{FF2B5EF4-FFF2-40B4-BE49-F238E27FC236}">
                <a16:creationId xmlns:a16="http://schemas.microsoft.com/office/drawing/2014/main" id="{B1D6D4DE-3FC5-3E2C-6F83-B1927F8ED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4991" y="1983294"/>
            <a:ext cx="3879386" cy="2942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151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FF7D859-8C4F-933B-A825-D03213CC5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en-US" sz="1400" dirty="0"/>
              <a:t>Increases in purchases during Christmas </a:t>
            </a:r>
          </a:p>
          <a:p>
            <a:r>
              <a:rPr lang="en-US" sz="1400" dirty="0"/>
              <a:t>Lowest price in 2020 and 2017</a:t>
            </a:r>
          </a:p>
          <a:p>
            <a:r>
              <a:rPr lang="en-US" sz="1400" dirty="0"/>
              <a:t>Average price of $91</a:t>
            </a:r>
          </a:p>
          <a:p>
            <a:pPr marL="0" indent="0"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22" name="Rectangle 1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hart, line chart, histogram&#10;&#10;Description automatically generated">
            <a:extLst>
              <a:ext uri="{FF2B5EF4-FFF2-40B4-BE49-F238E27FC236}">
                <a16:creationId xmlns:a16="http://schemas.microsoft.com/office/drawing/2014/main" id="{A07B122D-725C-8525-74CF-C5B97410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8643194" cy="6400799"/>
          </a:xfrm>
          <a:prstGeom prst="rect">
            <a:avLst/>
          </a:prstGeom>
        </p:spPr>
      </p:pic>
      <p:pic>
        <p:nvPicPr>
          <p:cNvPr id="17" name="Picture 16" descr="Text, letter&#10;&#10;Description automatically generated">
            <a:extLst>
              <a:ext uri="{FF2B5EF4-FFF2-40B4-BE49-F238E27FC236}">
                <a16:creationId xmlns:a16="http://schemas.microsoft.com/office/drawing/2014/main" id="{89E14DB2-9E3C-4501-182F-604EBAE3A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597344"/>
            <a:ext cx="1663700" cy="1587500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7D75CB7F-0407-9907-816D-5B9AE6AF018D}"/>
              </a:ext>
            </a:extLst>
          </p:cNvPr>
          <p:cNvSpPr/>
          <p:nvPr/>
        </p:nvSpPr>
        <p:spPr>
          <a:xfrm rot="16200000">
            <a:off x="4300537" y="3223054"/>
            <a:ext cx="1157288" cy="20431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6793-5160-704C-2224-1350405CD304}"/>
              </a:ext>
            </a:extLst>
          </p:cNvPr>
          <p:cNvSpPr txBox="1"/>
          <p:nvPr/>
        </p:nvSpPr>
        <p:spPr>
          <a:xfrm>
            <a:off x="3857624" y="4903991"/>
            <a:ext cx="204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Stock appreciation</a:t>
            </a:r>
          </a:p>
        </p:txBody>
      </p:sp>
      <p:sp>
        <p:nvSpPr>
          <p:cNvPr id="26" name="5-Point Star 25">
            <a:extLst>
              <a:ext uri="{FF2B5EF4-FFF2-40B4-BE49-F238E27FC236}">
                <a16:creationId xmlns:a16="http://schemas.microsoft.com/office/drawing/2014/main" id="{05727EFC-BFC8-AC8C-9179-5EFEAD8443BB}"/>
              </a:ext>
            </a:extLst>
          </p:cNvPr>
          <p:cNvSpPr/>
          <p:nvPr/>
        </p:nvSpPr>
        <p:spPr>
          <a:xfrm>
            <a:off x="5136357" y="477802"/>
            <a:ext cx="278606" cy="2390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6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91279C9-E64A-669C-1297-642C7180D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172" y="0"/>
            <a:ext cx="9673766" cy="6401758"/>
          </a:xfr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CE5D08D1-8FBD-7CD7-BEEE-BE9A7387B90D}"/>
              </a:ext>
            </a:extLst>
          </p:cNvPr>
          <p:cNvSpPr txBox="1">
            <a:spLocks/>
          </p:cNvSpPr>
          <p:nvPr/>
        </p:nvSpPr>
        <p:spPr>
          <a:xfrm>
            <a:off x="9786938" y="1987624"/>
            <a:ext cx="2415332" cy="30844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Increases in purchases during Christmas </a:t>
            </a:r>
          </a:p>
          <a:p>
            <a:r>
              <a:rPr lang="en-US" sz="1400" dirty="0"/>
              <a:t>Lowest price in 2020</a:t>
            </a:r>
          </a:p>
          <a:p>
            <a:r>
              <a:rPr lang="en-US" sz="1400" dirty="0"/>
              <a:t>Average price of $82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BCDB491-E756-1511-0588-6A18EB880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625" y="695325"/>
            <a:ext cx="1600200" cy="1638300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D54BA605-35D1-7B50-B4B3-2675C7141853}"/>
              </a:ext>
            </a:extLst>
          </p:cNvPr>
          <p:cNvSpPr/>
          <p:nvPr/>
        </p:nvSpPr>
        <p:spPr>
          <a:xfrm rot="16200000">
            <a:off x="5129213" y="3280204"/>
            <a:ext cx="1157288" cy="204311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F89249-0B89-5A0D-5585-7B49E42D4264}"/>
              </a:ext>
            </a:extLst>
          </p:cNvPr>
          <p:cNvSpPr txBox="1"/>
          <p:nvPr/>
        </p:nvSpPr>
        <p:spPr>
          <a:xfrm>
            <a:off x="4686300" y="4918174"/>
            <a:ext cx="204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Stock appreciation</a:t>
            </a: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0A065ED7-E574-B49A-A229-8476297C55C6}"/>
              </a:ext>
            </a:extLst>
          </p:cNvPr>
          <p:cNvSpPr/>
          <p:nvPr/>
        </p:nvSpPr>
        <p:spPr>
          <a:xfrm>
            <a:off x="5707857" y="456242"/>
            <a:ext cx="278606" cy="2390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532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, histogram&#10;&#10;Description automatically generated">
            <a:extLst>
              <a:ext uri="{FF2B5EF4-FFF2-40B4-BE49-F238E27FC236}">
                <a16:creationId xmlns:a16="http://schemas.microsoft.com/office/drawing/2014/main" id="{C6C15093-E80A-D269-D0E3-08D534C7B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633397" cy="6400800"/>
          </a:xfr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9FE05A0E-BED2-1EF8-467F-E1866A342FDA}"/>
              </a:ext>
            </a:extLst>
          </p:cNvPr>
          <p:cNvSpPr txBox="1">
            <a:spLocks/>
          </p:cNvSpPr>
          <p:nvPr/>
        </p:nvSpPr>
        <p:spPr>
          <a:xfrm>
            <a:off x="9633396" y="1714938"/>
            <a:ext cx="2942813" cy="34281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Increases in purchases during Christmas </a:t>
            </a:r>
          </a:p>
          <a:p>
            <a:r>
              <a:rPr lang="en-US" sz="1400" dirty="0"/>
              <a:t>Lowest price in 2020 and 2017</a:t>
            </a:r>
          </a:p>
          <a:p>
            <a:r>
              <a:rPr lang="en-US" sz="1400" dirty="0"/>
              <a:t>Average price of $221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A5469F-7187-133D-D474-A4A3E55E2CE2}"/>
              </a:ext>
            </a:extLst>
          </p:cNvPr>
          <p:cNvSpPr txBox="1"/>
          <p:nvPr/>
        </p:nvSpPr>
        <p:spPr>
          <a:xfrm>
            <a:off x="4052886" y="5143062"/>
            <a:ext cx="204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Stock appreciation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F28C680-2AB5-DF83-F601-4B6CD828BB7C}"/>
              </a:ext>
            </a:extLst>
          </p:cNvPr>
          <p:cNvSpPr/>
          <p:nvPr/>
        </p:nvSpPr>
        <p:spPr>
          <a:xfrm rot="16200000">
            <a:off x="4557713" y="3560421"/>
            <a:ext cx="1157288" cy="170021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95CAD2C9-E667-DA84-0F91-D3F23F2FD211}"/>
              </a:ext>
            </a:extLst>
          </p:cNvPr>
          <p:cNvSpPr/>
          <p:nvPr/>
        </p:nvSpPr>
        <p:spPr>
          <a:xfrm>
            <a:off x="5350670" y="457200"/>
            <a:ext cx="278606" cy="239083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7A2942-BF23-2F4E-8AC2-852A927C2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88" y="576741"/>
            <a:ext cx="1473200" cy="166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574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0EB6A08-73F7-D61D-81A8-32FFCC55D7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4484" y="0"/>
            <a:ext cx="9603031" cy="6400800"/>
          </a:xfrm>
        </p:spPr>
      </p:pic>
    </p:spTree>
    <p:extLst>
      <p:ext uri="{BB962C8B-B14F-4D97-AF65-F5344CB8AC3E}">
        <p14:creationId xmlns:p14="http://schemas.microsoft.com/office/powerpoint/2010/main" val="1220798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371692FC-F1E6-BC8F-CC79-38C2E0416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823" y="0"/>
            <a:ext cx="9664354" cy="6412796"/>
          </a:xfrm>
        </p:spPr>
      </p:pic>
    </p:spTree>
    <p:extLst>
      <p:ext uri="{BB962C8B-B14F-4D97-AF65-F5344CB8AC3E}">
        <p14:creationId xmlns:p14="http://schemas.microsoft.com/office/powerpoint/2010/main" val="28369139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GradientRise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423</Words>
  <Application>Microsoft Macintosh PowerPoint</Application>
  <PresentationFormat>Widescreen</PresentationFormat>
  <Paragraphs>53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Gill Sans Nova</vt:lpstr>
      <vt:lpstr>Merriweather</vt:lpstr>
      <vt:lpstr>SourceSansPro</vt:lpstr>
      <vt:lpstr>GradientRiseVTI</vt:lpstr>
      <vt:lpstr>FINAL PROJECT WITH R</vt:lpstr>
      <vt:lpstr>TIME SERIES ANALYSIS</vt:lpstr>
      <vt:lpstr>COMPANIES</vt:lpstr>
      <vt:lpstr>REVENUES AND PRODUCTS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Regression analysis </vt:lpstr>
      <vt:lpstr>PowerPoint Presentation</vt:lpstr>
      <vt:lpstr>PowerPoint Presentation</vt:lpstr>
      <vt:lpstr>PowerPoint Presentation</vt:lpstr>
      <vt:lpstr>Conclusions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WITH R</dc:title>
  <dc:creator>Asprilla Paredes, Maria Camila</dc:creator>
  <cp:lastModifiedBy>Asprilla Paredes, Maria Camila</cp:lastModifiedBy>
  <cp:revision>7</cp:revision>
  <dcterms:created xsi:type="dcterms:W3CDTF">2022-10-09T22:08:22Z</dcterms:created>
  <dcterms:modified xsi:type="dcterms:W3CDTF">2022-10-10T02:26:24Z</dcterms:modified>
</cp:coreProperties>
</file>